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2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75" d="100"/>
          <a:sy n="75" d="100"/>
        </p:scale>
        <p:origin x="-72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F59A8A-DF7B-4167-9718-FC76329FCB93}" type="datetimeFigureOut">
              <a:rPr lang="ar-EG" smtClean="0"/>
              <a:t>22/01/1437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D9878D-641D-4639-BA3F-DFB71A5AD8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70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EA3DF9-0C35-4C58-8A56-695DB19B6814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16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5D61-A38D-4E88-A5C6-9D25F31D3902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872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D962-FF8D-4411-AABD-251BED123399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16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9CE1-6BD5-441E-B49A-56178CF2975D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4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8CF9-7995-49EF-BB03-70FEA6B3F20B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898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9F7-3B28-4D3E-9B0A-A5303DD65CFB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73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BA02-BDA6-4C3E-A4D7-6D880F62358B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2B3-3CB4-46E2-B410-41E295A9611D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19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DDA1-DD4F-491A-A275-8731AD9DD42F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39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F0D2-6746-4D9D-9F7F-DD0D644D7989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03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AEA-7E04-4AA9-86A3-5EDAB32D3D1D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6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9EBE-5A68-40A4-8904-0205DCA8B35D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594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0775-57F3-4F6E-BF5C-D072B32610CD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7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C411-9D64-4D73-BDF6-C94E34A70109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8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40AB-30BC-4DB4-B200-E0DB4FB3172E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658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DDBA-8481-46AD-8C4F-AE27E365CA84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8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68F5-D40F-4BA0-A256-F2606F2E83E9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657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ED0811-CCFB-4A98-AA60-03B1E4CC3187}" type="datetime8">
              <a:rPr lang="ar-EG" smtClean="0"/>
              <a:t>04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46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Computer Organization</a:t>
            </a:r>
            <a:endParaRPr lang="ar-EG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2015 - 2016</a:t>
            </a:r>
            <a:endParaRPr lang="ar-EG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60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Exercise 2 Sol.</a:t>
            </a:r>
            <a:br>
              <a:rPr lang="en-US" b="1" dirty="0"/>
            </a:br>
            <a:r>
              <a:rPr lang="en-US" b="1" dirty="0" smtClean="0"/>
              <a:t>Jump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b="1" dirty="0" err="1">
                <a:solidFill>
                  <a:srgbClr val="0070C0"/>
                </a:solidFill>
              </a:rPr>
              <a:t>s</a:t>
            </a:r>
            <a:r>
              <a:rPr lang="en-US" sz="2000" b="1" dirty="0" err="1" smtClean="0">
                <a:solidFill>
                  <a:srgbClr val="0070C0"/>
                </a:solidFill>
              </a:rPr>
              <a:t>lt</a:t>
            </a:r>
            <a:r>
              <a:rPr lang="en-US" sz="2000" b="1" dirty="0" smtClean="0">
                <a:solidFill>
                  <a:srgbClr val="0070C0"/>
                </a:solidFill>
              </a:rPr>
              <a:t>		$</a:t>
            </a:r>
            <a:r>
              <a:rPr lang="en-US" sz="2000" b="1" dirty="0">
                <a:solidFill>
                  <a:srgbClr val="0070C0"/>
                </a:solidFill>
              </a:rPr>
              <a:t>t3,$s5, $</a:t>
            </a:r>
            <a:r>
              <a:rPr lang="en-US" sz="2000" b="1" dirty="0" smtClean="0">
                <a:solidFill>
                  <a:srgbClr val="0070C0"/>
                </a:solidFill>
              </a:rPr>
              <a:t>zero		# </a:t>
            </a:r>
            <a:r>
              <a:rPr lang="en-US" sz="2000" b="1" dirty="0">
                <a:solidFill>
                  <a:srgbClr val="0070C0"/>
                </a:solidFill>
              </a:rPr>
              <a:t>test if k &lt; 0 </a:t>
            </a:r>
          </a:p>
          <a:p>
            <a:pPr marL="0" indent="0" algn="l" rtl="0">
              <a:buNone/>
            </a:pPr>
            <a:r>
              <a:rPr lang="en-US" sz="2000" b="1" dirty="0" err="1">
                <a:solidFill>
                  <a:srgbClr val="0070C0"/>
                </a:solidFill>
              </a:rPr>
              <a:t>b</a:t>
            </a:r>
            <a:r>
              <a:rPr lang="en-US" sz="2000" b="1" dirty="0" err="1" smtClean="0">
                <a:solidFill>
                  <a:srgbClr val="0070C0"/>
                </a:solidFill>
              </a:rPr>
              <a:t>ne</a:t>
            </a:r>
            <a:r>
              <a:rPr lang="en-US" sz="2000" b="1" dirty="0" smtClean="0">
                <a:solidFill>
                  <a:srgbClr val="0070C0"/>
                </a:solidFill>
              </a:rPr>
              <a:t>		$</a:t>
            </a:r>
            <a:r>
              <a:rPr lang="en-US" sz="2000" b="1" dirty="0">
                <a:solidFill>
                  <a:srgbClr val="0070C0"/>
                </a:solidFill>
              </a:rPr>
              <a:t>t3,$zero, </a:t>
            </a:r>
            <a:r>
              <a:rPr lang="en-US" sz="2000" b="1" dirty="0" smtClean="0">
                <a:solidFill>
                  <a:srgbClr val="0070C0"/>
                </a:solidFill>
              </a:rPr>
              <a:t>Exit		# </a:t>
            </a:r>
            <a:r>
              <a:rPr lang="en-US" sz="2000" b="1" dirty="0">
                <a:solidFill>
                  <a:srgbClr val="0070C0"/>
                </a:solidFill>
              </a:rPr>
              <a:t>exit if k &lt; 0 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0070C0"/>
                </a:solidFill>
              </a:rPr>
              <a:t>slti</a:t>
            </a:r>
            <a:r>
              <a:rPr lang="en-US" sz="2000" b="1" dirty="0" smtClean="0">
                <a:solidFill>
                  <a:srgbClr val="0070C0"/>
                </a:solidFill>
              </a:rPr>
              <a:t>		$</a:t>
            </a:r>
            <a:r>
              <a:rPr lang="en-US" sz="2000" b="1" dirty="0">
                <a:solidFill>
                  <a:srgbClr val="0070C0"/>
                </a:solidFill>
              </a:rPr>
              <a:t>t3,$s5, </a:t>
            </a:r>
            <a:r>
              <a:rPr lang="en-US" sz="2000" b="1" dirty="0" smtClean="0">
                <a:solidFill>
                  <a:srgbClr val="0070C0"/>
                </a:solidFill>
              </a:rPr>
              <a:t>4			# </a:t>
            </a:r>
            <a:r>
              <a:rPr lang="en-US" sz="2000" b="1" dirty="0">
                <a:solidFill>
                  <a:srgbClr val="0070C0"/>
                </a:solidFill>
              </a:rPr>
              <a:t>test if k &lt; 4  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0070C0"/>
                </a:solidFill>
              </a:rPr>
              <a:t>beq</a:t>
            </a:r>
            <a:r>
              <a:rPr lang="en-US" sz="2000" b="1" dirty="0" smtClean="0">
                <a:solidFill>
                  <a:srgbClr val="0070C0"/>
                </a:solidFill>
              </a:rPr>
              <a:t>		$</a:t>
            </a:r>
            <a:r>
              <a:rPr lang="en-US" sz="2000" b="1" dirty="0">
                <a:solidFill>
                  <a:srgbClr val="0070C0"/>
                </a:solidFill>
              </a:rPr>
              <a:t>t3,$zero, </a:t>
            </a:r>
            <a:r>
              <a:rPr lang="en-US" sz="2000" b="1" dirty="0" smtClean="0">
                <a:solidFill>
                  <a:srgbClr val="0070C0"/>
                </a:solidFill>
              </a:rPr>
              <a:t>Exit 		# </a:t>
            </a:r>
            <a:r>
              <a:rPr lang="en-US" sz="2000" b="1" dirty="0">
                <a:solidFill>
                  <a:srgbClr val="0070C0"/>
                </a:solidFill>
              </a:rPr>
              <a:t>exit if k ≥4 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0070C0"/>
                </a:solidFill>
              </a:rPr>
              <a:t>sll</a:t>
            </a:r>
            <a:r>
              <a:rPr lang="en-US" sz="2000" b="1" dirty="0" smtClean="0">
                <a:solidFill>
                  <a:srgbClr val="0070C0"/>
                </a:solidFill>
              </a:rPr>
              <a:t>		$</a:t>
            </a:r>
            <a:r>
              <a:rPr lang="en-US" sz="2000" b="1" dirty="0">
                <a:solidFill>
                  <a:srgbClr val="0070C0"/>
                </a:solidFill>
              </a:rPr>
              <a:t>t1,$s5, </a:t>
            </a:r>
            <a:r>
              <a:rPr lang="en-US" sz="2000" b="1" dirty="0" smtClean="0">
                <a:solidFill>
                  <a:srgbClr val="0070C0"/>
                </a:solidFill>
              </a:rPr>
              <a:t>2			# </a:t>
            </a:r>
            <a:r>
              <a:rPr lang="en-US" sz="2000" b="1" dirty="0">
                <a:solidFill>
                  <a:srgbClr val="0070C0"/>
                </a:solidFill>
              </a:rPr>
              <a:t>$t1 = 4*k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add		$</a:t>
            </a:r>
            <a:r>
              <a:rPr lang="en-US" sz="2000" b="1" dirty="0">
                <a:solidFill>
                  <a:srgbClr val="0070C0"/>
                </a:solidFill>
              </a:rPr>
              <a:t>t1,$t1, $</a:t>
            </a:r>
            <a:r>
              <a:rPr lang="en-US" sz="2000" b="1" dirty="0" smtClean="0">
                <a:solidFill>
                  <a:srgbClr val="0070C0"/>
                </a:solidFill>
              </a:rPr>
              <a:t>t4			# </a:t>
            </a:r>
            <a:r>
              <a:rPr lang="en-US" sz="2000" b="1" dirty="0" err="1">
                <a:solidFill>
                  <a:srgbClr val="0070C0"/>
                </a:solidFill>
              </a:rPr>
              <a:t>JumpTable</a:t>
            </a:r>
            <a:r>
              <a:rPr lang="en-US" sz="2000" b="1" dirty="0">
                <a:solidFill>
                  <a:srgbClr val="0070C0"/>
                </a:solidFill>
              </a:rPr>
              <a:t>[k] address 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0070C0"/>
                </a:solidFill>
              </a:rPr>
              <a:t>jr</a:t>
            </a:r>
            <a:r>
              <a:rPr lang="en-US" sz="2000" b="1" dirty="0" smtClean="0">
                <a:solidFill>
                  <a:srgbClr val="0070C0"/>
                </a:solidFill>
              </a:rPr>
              <a:t>		$t1					# </a:t>
            </a:r>
            <a:r>
              <a:rPr lang="en-US" sz="2000" b="1" dirty="0">
                <a:solidFill>
                  <a:srgbClr val="0070C0"/>
                </a:solidFill>
              </a:rPr>
              <a:t>jump register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10</a:t>
            </a:fld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10" y="3429000"/>
            <a:ext cx="20859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5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Exercise 2 Sol.</a:t>
            </a:r>
            <a:br>
              <a:rPr lang="en-US" b="1" dirty="0"/>
            </a:br>
            <a:r>
              <a:rPr lang="en-US" b="1" dirty="0" smtClean="0"/>
              <a:t>Jump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41987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L0:	add		$s0,$s3, $s4		</a:t>
            </a:r>
            <a:r>
              <a:rPr lang="en-US" b="1" dirty="0" smtClean="0">
                <a:solidFill>
                  <a:srgbClr val="0070C0"/>
                </a:solidFill>
              </a:rPr>
              <a:t>	# </a:t>
            </a:r>
            <a:r>
              <a:rPr lang="en-US" b="1" dirty="0">
                <a:solidFill>
                  <a:srgbClr val="0070C0"/>
                </a:solidFill>
              </a:rPr>
              <a:t>f = i + j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	j		Exit			</a:t>
            </a:r>
            <a:r>
              <a:rPr lang="en-US" b="1" dirty="0" smtClean="0">
                <a:solidFill>
                  <a:srgbClr val="0070C0"/>
                </a:solidFill>
              </a:rPr>
              <a:t>	# </a:t>
            </a:r>
            <a:r>
              <a:rPr lang="en-US" b="1" dirty="0">
                <a:solidFill>
                  <a:srgbClr val="0070C0"/>
                </a:solidFill>
              </a:rPr>
              <a:t>break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L1:	add$	s0,$s1, $s2 		</a:t>
            </a:r>
            <a:r>
              <a:rPr lang="en-US" b="1" dirty="0" smtClean="0">
                <a:solidFill>
                  <a:srgbClr val="0070C0"/>
                </a:solidFill>
              </a:rPr>
              <a:t>	# </a:t>
            </a:r>
            <a:r>
              <a:rPr lang="en-US" b="1" dirty="0">
                <a:solidFill>
                  <a:srgbClr val="0070C0"/>
                </a:solidFill>
              </a:rPr>
              <a:t>f = g + h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	 j		Exit			</a:t>
            </a:r>
            <a:r>
              <a:rPr lang="en-US" b="1" dirty="0" smtClean="0">
                <a:solidFill>
                  <a:srgbClr val="0070C0"/>
                </a:solidFill>
              </a:rPr>
              <a:t>	# </a:t>
            </a:r>
            <a:r>
              <a:rPr lang="en-US" b="1" dirty="0">
                <a:solidFill>
                  <a:srgbClr val="0070C0"/>
                </a:solidFill>
              </a:rPr>
              <a:t>break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 L2:	sub		$s0,$s1, $s2		</a:t>
            </a:r>
            <a:r>
              <a:rPr lang="en-US" b="1" dirty="0" smtClean="0">
                <a:solidFill>
                  <a:srgbClr val="0070C0"/>
                </a:solidFill>
              </a:rPr>
              <a:t>	# </a:t>
            </a:r>
            <a:r>
              <a:rPr lang="en-US" b="1" dirty="0">
                <a:solidFill>
                  <a:srgbClr val="0070C0"/>
                </a:solidFill>
              </a:rPr>
              <a:t>f = g –h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 	j		Exit			</a:t>
            </a:r>
            <a:r>
              <a:rPr lang="en-US" b="1" dirty="0" smtClean="0">
                <a:solidFill>
                  <a:srgbClr val="0070C0"/>
                </a:solidFill>
              </a:rPr>
              <a:t>	# </a:t>
            </a:r>
            <a:r>
              <a:rPr lang="en-US" b="1" dirty="0">
                <a:solidFill>
                  <a:srgbClr val="0070C0"/>
                </a:solidFill>
              </a:rPr>
              <a:t>break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L3:	sub		$s0,$s3, $s4		</a:t>
            </a:r>
            <a:r>
              <a:rPr lang="en-US" b="1" dirty="0" smtClean="0">
                <a:solidFill>
                  <a:srgbClr val="0070C0"/>
                </a:solidFill>
              </a:rPr>
              <a:t>	# </a:t>
            </a:r>
            <a:r>
              <a:rPr lang="en-US" b="1" dirty="0">
                <a:solidFill>
                  <a:srgbClr val="0070C0"/>
                </a:solidFill>
              </a:rPr>
              <a:t>f = i –j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	j		Exit			</a:t>
            </a:r>
            <a:r>
              <a:rPr lang="en-US" b="1" dirty="0" smtClean="0">
                <a:solidFill>
                  <a:srgbClr val="0070C0"/>
                </a:solidFill>
              </a:rPr>
              <a:t>	# </a:t>
            </a:r>
            <a:r>
              <a:rPr lang="en-US" b="1" dirty="0">
                <a:solidFill>
                  <a:srgbClr val="0070C0"/>
                </a:solidFill>
              </a:rPr>
              <a:t>break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Exit: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05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Instruction Formats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sz="2600" dirty="0">
                <a:latin typeface="Comic Sans MS" pitchFamily="66" charset="0"/>
              </a:rPr>
              <a:t>Register format: 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R-format</a:t>
            </a:r>
            <a:r>
              <a:rPr lang="en-US" sz="2600" dirty="0" smtClean="0">
                <a:latin typeface="Comic Sans MS" pitchFamily="66" charset="0"/>
              </a:rPr>
              <a:t> </a:t>
            </a:r>
            <a:endParaRPr lang="en-US" sz="2600" dirty="0">
              <a:latin typeface="Comic Sans MS" pitchFamily="66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Comic Sans MS" pitchFamily="66" charset="0"/>
              </a:rPr>
              <a:t>	Used by arithmetic and logical instructions </a:t>
            </a:r>
          </a:p>
          <a:p>
            <a:pPr algn="l" rtl="0"/>
            <a:r>
              <a:rPr lang="en-US" sz="2600" dirty="0">
                <a:latin typeface="Comic Sans MS" pitchFamily="66" charset="0"/>
              </a:rPr>
              <a:t>Immediate format: 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I-format</a:t>
            </a:r>
            <a:endParaRPr lang="en-US" sz="26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Comic Sans MS" pitchFamily="66" charset="0"/>
              </a:rPr>
              <a:t>	Used by data transfer instructions </a:t>
            </a:r>
          </a:p>
          <a:p>
            <a:pPr marL="0" indent="0" algn="l" rtl="0">
              <a:buNone/>
            </a:pPr>
            <a:r>
              <a:rPr lang="en-US" sz="2600" dirty="0">
                <a:latin typeface="Comic Sans MS" pitchFamily="66" charset="0"/>
              </a:rPr>
              <a:t>	Used by instructions that have immediate operands </a:t>
            </a:r>
          </a:p>
          <a:p>
            <a:pPr marL="0" indent="0" algn="l" rtl="0">
              <a:buNone/>
            </a:pPr>
            <a:r>
              <a:rPr lang="en-US" sz="2600" dirty="0">
                <a:latin typeface="Comic Sans MS" pitchFamily="66" charset="0"/>
              </a:rPr>
              <a:t>	Used by relative-address branching </a:t>
            </a:r>
          </a:p>
          <a:p>
            <a:pPr algn="l" rtl="0"/>
            <a:r>
              <a:rPr lang="en-US" sz="2600" dirty="0">
                <a:latin typeface="Comic Sans MS" pitchFamily="66" charset="0"/>
              </a:rPr>
              <a:t>Jump format: 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J-format</a:t>
            </a:r>
            <a:endParaRPr lang="en-US" sz="2600" dirty="0">
              <a:latin typeface="Comic Sans MS" pitchFamily="66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Comic Sans MS" pitchFamily="66" charset="0"/>
              </a:rPr>
              <a:t>	Used by absolute-jump instructions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322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Instruction Formats </a:t>
            </a:r>
            <a:r>
              <a:rPr lang="en-US" b="1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13</a:t>
            </a:fld>
            <a:endParaRPr lang="ar-E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16" y="2567544"/>
            <a:ext cx="95916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3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Instruction Formats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op: </a:t>
            </a:r>
            <a:r>
              <a:rPr lang="en-US" sz="2200" dirty="0" smtClean="0">
                <a:latin typeface="Comic Sans MS" pitchFamily="66" charset="0"/>
              </a:rPr>
              <a:t>basic </a:t>
            </a:r>
            <a:r>
              <a:rPr lang="en-US" sz="2200" dirty="0">
                <a:latin typeface="Comic Sans MS" pitchFamily="66" charset="0"/>
              </a:rPr>
              <a:t>operation of the instruction, traditionally called </a:t>
            </a:r>
            <a:r>
              <a:rPr lang="en-US" sz="2200" dirty="0" err="1">
                <a:latin typeface="Comic Sans MS" pitchFamily="66" charset="0"/>
              </a:rPr>
              <a:t>opcode</a:t>
            </a:r>
            <a:r>
              <a:rPr lang="en-US" sz="2200" dirty="0">
                <a:latin typeface="Comic Sans MS" pitchFamily="66" charset="0"/>
              </a:rPr>
              <a:t> </a:t>
            </a:r>
            <a:endParaRPr lang="en-US" sz="2200" dirty="0" smtClean="0">
              <a:latin typeface="Comic Sans MS" pitchFamily="66" charset="0"/>
            </a:endParaRPr>
          </a:p>
          <a:p>
            <a:pPr algn="l" rtl="0"/>
            <a:r>
              <a:rPr lang="en-US" sz="2200" dirty="0" err="1" smtClean="0">
                <a:solidFill>
                  <a:srgbClr val="FF0000"/>
                </a:solidFill>
                <a:latin typeface="Comic Sans MS" pitchFamily="66" charset="0"/>
              </a:rPr>
              <a:t>rs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sz="2200" dirty="0" smtClean="0">
                <a:latin typeface="Comic Sans MS" pitchFamily="66" charset="0"/>
              </a:rPr>
              <a:t>the </a:t>
            </a:r>
            <a:r>
              <a:rPr lang="en-US" sz="2200" dirty="0">
                <a:latin typeface="Comic Sans MS" pitchFamily="66" charset="0"/>
              </a:rPr>
              <a:t>first register source operand </a:t>
            </a:r>
          </a:p>
          <a:p>
            <a:pPr algn="l" rtl="0"/>
            <a:r>
              <a:rPr lang="en-US" sz="2200" dirty="0" err="1">
                <a:solidFill>
                  <a:srgbClr val="FF0000"/>
                </a:solidFill>
                <a:latin typeface="Comic Sans MS" pitchFamily="66" charset="0"/>
              </a:rPr>
              <a:t>rt</a:t>
            </a:r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the </a:t>
            </a:r>
            <a:r>
              <a:rPr lang="en-US" sz="2200" dirty="0">
                <a:latin typeface="Comic Sans MS" pitchFamily="66" charset="0"/>
              </a:rPr>
              <a:t>second register source operand in R-format. This field sometimes specifies a destination register in I-format </a:t>
            </a:r>
          </a:p>
          <a:p>
            <a:pPr algn="l" rtl="0"/>
            <a:r>
              <a:rPr lang="en-US" sz="2200" dirty="0" err="1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the </a:t>
            </a:r>
            <a:r>
              <a:rPr lang="en-US" sz="2200" dirty="0">
                <a:latin typeface="Comic Sans MS" pitchFamily="66" charset="0"/>
              </a:rPr>
              <a:t>register destination operand that gets the operation result </a:t>
            </a:r>
          </a:p>
          <a:p>
            <a:pPr algn="l" rtl="0"/>
            <a:r>
              <a:rPr lang="en-US" sz="2200" dirty="0" err="1" smtClean="0">
                <a:solidFill>
                  <a:srgbClr val="FF0000"/>
                </a:solidFill>
                <a:latin typeface="Comic Sans MS" pitchFamily="66" charset="0"/>
              </a:rPr>
              <a:t>shamt</a:t>
            </a:r>
            <a:r>
              <a:rPr lang="en-US" sz="2200" dirty="0" smtClean="0">
                <a:latin typeface="Comic Sans MS" pitchFamily="66" charset="0"/>
              </a:rPr>
              <a:t>: shift </a:t>
            </a:r>
            <a:r>
              <a:rPr lang="en-US" sz="2200" dirty="0">
                <a:latin typeface="Comic Sans MS" pitchFamily="66" charset="0"/>
              </a:rPr>
              <a:t>amount, used in shift instructions </a:t>
            </a:r>
          </a:p>
          <a:p>
            <a:pPr algn="l" rtl="0"/>
            <a:r>
              <a:rPr lang="en-US" sz="2200" dirty="0" err="1" smtClean="0">
                <a:solidFill>
                  <a:srgbClr val="FF0000"/>
                </a:solidFill>
                <a:latin typeface="Comic Sans MS" pitchFamily="66" charset="0"/>
              </a:rPr>
              <a:t>Funct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sz="2200" dirty="0" smtClean="0">
                <a:latin typeface="Comic Sans MS" pitchFamily="66" charset="0"/>
              </a:rPr>
              <a:t>function </a:t>
            </a:r>
            <a:r>
              <a:rPr lang="en-US" sz="2200" dirty="0">
                <a:latin typeface="Comic Sans MS" pitchFamily="66" charset="0"/>
              </a:rPr>
              <a:t>code that selects the specific variant of the </a:t>
            </a:r>
            <a:r>
              <a:rPr lang="en-US" sz="2200" dirty="0" smtClean="0">
                <a:latin typeface="Comic Sans MS" pitchFamily="66" charset="0"/>
              </a:rPr>
              <a:t>operation in </a:t>
            </a:r>
            <a:r>
              <a:rPr lang="en-US" sz="2200" dirty="0">
                <a:latin typeface="Comic Sans MS" pitchFamily="66" charset="0"/>
              </a:rPr>
              <a:t>the op field in R-format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14</a:t>
            </a:fld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6005513"/>
            <a:ext cx="5886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1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15</a:t>
            </a:fld>
            <a:endParaRPr lang="ar-E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52488"/>
            <a:ext cx="97155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1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Show the real MIPS machine language version for the instruction represented symbolically as</a:t>
            </a:r>
          </a:p>
          <a:p>
            <a:pPr marL="0" indent="0" algn="l" rtl="0">
              <a:buNone/>
            </a:pPr>
            <a:r>
              <a:rPr lang="en-US" dirty="0" smtClean="0"/>
              <a:t>		</a:t>
            </a:r>
            <a:r>
              <a:rPr lang="en-US" b="1" dirty="0">
                <a:solidFill>
                  <a:srgbClr val="0070C0"/>
                </a:solidFill>
              </a:rPr>
              <a:t>add 	$t0, $s1, $s2</a:t>
            </a:r>
          </a:p>
          <a:p>
            <a:pPr algn="l" rtl="0"/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Registers have numbers: $t0 = 8, $s1 = 17, $s2 =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884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</a:t>
            </a:r>
            <a:r>
              <a:rPr lang="en-US" b="1" dirty="0" smtClean="0"/>
              <a:t>3 Sol.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	</a:t>
            </a:r>
            <a:r>
              <a:rPr lang="en-US" b="1" dirty="0" smtClean="0">
                <a:solidFill>
                  <a:srgbClr val="0070C0"/>
                </a:solidFill>
              </a:rPr>
              <a:t>add </a:t>
            </a:r>
            <a:r>
              <a:rPr lang="en-US" b="1" dirty="0">
                <a:solidFill>
                  <a:srgbClr val="0070C0"/>
                </a:solidFill>
              </a:rPr>
              <a:t>	$t0, $</a:t>
            </a:r>
            <a:r>
              <a:rPr lang="en-US" b="1" dirty="0" smtClean="0">
                <a:solidFill>
                  <a:srgbClr val="0070C0"/>
                </a:solidFill>
              </a:rPr>
              <a:t>s1, $s2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$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t0 = 8, $s1 = 17, $s2 = 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17</a:t>
            </a:fld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68750"/>
            <a:ext cx="85344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6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Show the real MIPS machine language code for the following instruction:</a:t>
            </a:r>
          </a:p>
          <a:p>
            <a:pPr marL="0" indent="0" algn="l" rtl="0">
              <a:buNone/>
            </a:pPr>
            <a:r>
              <a:rPr lang="en-US" dirty="0" smtClean="0"/>
              <a:t>		</a:t>
            </a:r>
            <a:r>
              <a:rPr lang="en-US" b="1" dirty="0" err="1">
                <a:solidFill>
                  <a:srgbClr val="0070C0"/>
                </a:solidFill>
              </a:rPr>
              <a:t>sll</a:t>
            </a:r>
            <a:r>
              <a:rPr lang="en-US" b="1" dirty="0">
                <a:solidFill>
                  <a:srgbClr val="0070C0"/>
                </a:solidFill>
              </a:rPr>
              <a:t>		$t2, $s0, 4</a:t>
            </a:r>
          </a:p>
          <a:p>
            <a:pPr algn="l" rtl="0"/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Registers have numbers: $t2 = 10, $s0 =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870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</a:t>
            </a:r>
            <a:r>
              <a:rPr lang="en-US" b="1" dirty="0" smtClean="0"/>
              <a:t>4 Sol.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dirty="0" err="1" smtClean="0">
                <a:solidFill>
                  <a:srgbClr val="0070C0"/>
                </a:solidFill>
              </a:rPr>
              <a:t>sll</a:t>
            </a:r>
            <a:r>
              <a:rPr lang="en-US" b="1" dirty="0">
                <a:solidFill>
                  <a:srgbClr val="0070C0"/>
                </a:solidFill>
              </a:rPr>
              <a:t>		$t2, $s0, 4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$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t2 = 10, $s0 = 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19</a:t>
            </a:fld>
            <a:endParaRPr lang="ar-EG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638550"/>
            <a:ext cx="8439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1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Instructions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372786"/>
            <a:ext cx="9601196" cy="250308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000" b="1" dirty="0" smtClean="0"/>
              <a:t>Language of The Computer</a:t>
            </a:r>
          </a:p>
          <a:p>
            <a:pPr marL="0" indent="0" algn="ctr" rtl="0">
              <a:buNone/>
            </a:pPr>
            <a:r>
              <a:rPr lang="en-US" sz="4000" b="1" dirty="0" smtClean="0"/>
              <a:t>(MIPS)</a:t>
            </a:r>
            <a:endParaRPr lang="ar-EG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617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Assemble the </a:t>
            </a:r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following MIPS instruction into real MIPS machine code:</a:t>
            </a:r>
          </a:p>
          <a:p>
            <a:pPr marL="0" indent="0" algn="l" rtl="0">
              <a:buNone/>
            </a:pPr>
            <a:r>
              <a:rPr lang="en-US" dirty="0" smtClean="0"/>
              <a:t>		</a:t>
            </a:r>
            <a:r>
              <a:rPr lang="en-US" sz="2000" b="1" dirty="0" err="1">
                <a:solidFill>
                  <a:srgbClr val="0070C0"/>
                </a:solidFill>
              </a:rPr>
              <a:t>lw</a:t>
            </a:r>
            <a:r>
              <a:rPr lang="en-US" sz="2000" b="1" dirty="0">
                <a:solidFill>
                  <a:srgbClr val="0070C0"/>
                </a:solidFill>
              </a:rPr>
              <a:t>		$t0, 32 ($s3)</a:t>
            </a:r>
          </a:p>
          <a:p>
            <a:pPr algn="l" rtl="0"/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Registers have numbers: $t0 = 8, $s3 =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00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5 Sol.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dirty="0" err="1" smtClean="0">
                <a:solidFill>
                  <a:srgbClr val="0070C0"/>
                </a:solidFill>
              </a:rPr>
              <a:t>lw</a:t>
            </a:r>
            <a:r>
              <a:rPr lang="en-US" b="1" dirty="0">
                <a:solidFill>
                  <a:srgbClr val="0070C0"/>
                </a:solidFill>
              </a:rPr>
              <a:t>		$t0, 32 ($s3)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$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t0 = 8, $s3 = 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21</a:t>
            </a:fld>
            <a:endParaRPr lang="ar-E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3740150"/>
            <a:ext cx="84296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Show the real MIPS machine language version for the instruction</a:t>
            </a:r>
          </a:p>
          <a:p>
            <a:pPr marL="0" indent="0" algn="l" rtl="0">
              <a:buNone/>
            </a:pPr>
            <a:r>
              <a:rPr lang="en-US" dirty="0" smtClean="0"/>
              <a:t>		</a:t>
            </a:r>
            <a:r>
              <a:rPr lang="en-US" sz="2000" b="1" dirty="0" err="1" smtClean="0">
                <a:solidFill>
                  <a:srgbClr val="0070C0"/>
                </a:solidFill>
              </a:rPr>
              <a:t>addi</a:t>
            </a:r>
            <a:r>
              <a:rPr lang="en-US" sz="2000" b="1" dirty="0" smtClean="0">
                <a:solidFill>
                  <a:srgbClr val="0070C0"/>
                </a:solidFill>
              </a:rPr>
              <a:t>		$</a:t>
            </a:r>
            <a:r>
              <a:rPr lang="en-US" sz="2000" b="1" dirty="0">
                <a:solidFill>
                  <a:srgbClr val="0070C0"/>
                </a:solidFill>
              </a:rPr>
              <a:t>s1, $s2, 4</a:t>
            </a:r>
          </a:p>
          <a:p>
            <a:pPr algn="l" rtl="0"/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Registers have numbers: $s1 = 17, $s2 =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83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</a:t>
            </a:r>
            <a:r>
              <a:rPr lang="en-US" b="1" dirty="0" smtClean="0"/>
              <a:t>6 Sol.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dirty="0" err="1" smtClean="0">
                <a:solidFill>
                  <a:srgbClr val="0070C0"/>
                </a:solidFill>
              </a:rPr>
              <a:t>addi</a:t>
            </a:r>
            <a:r>
              <a:rPr lang="en-US" b="1" dirty="0">
                <a:solidFill>
                  <a:srgbClr val="0070C0"/>
                </a:solidFill>
              </a:rPr>
              <a:t>		$s1, $s2, 4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$s1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= 17, $s2 = 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23</a:t>
            </a:fld>
            <a:endParaRPr lang="ar-EG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840163"/>
            <a:ext cx="85915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5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Assuming that integer array A has its base in $t1 and that $s2 corresponds to integer variable h, show the real MIPS machine language code for</a:t>
            </a:r>
          </a:p>
          <a:p>
            <a:pPr marL="0" indent="0" algn="l" rtl="0">
              <a:buNone/>
            </a:pP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		</a:t>
            </a:r>
            <a:r>
              <a:rPr lang="en-US" b="1" dirty="0">
                <a:solidFill>
                  <a:srgbClr val="0070C0"/>
                </a:solidFill>
              </a:rPr>
              <a:t>A[300] = h + A[300];</a:t>
            </a:r>
          </a:p>
          <a:p>
            <a:pPr algn="l" rtl="0"/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Registers </a:t>
            </a:r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have numbers: $t0 = 8, $t1 = 9, $s2 =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18</a:t>
            </a:r>
          </a:p>
          <a:p>
            <a:pPr marL="0" indent="0" algn="l" rtl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mic Sans MS" pitchFamily="66" charset="0"/>
              </a:rPr>
              <a:t>MIPS:	</a:t>
            </a:r>
            <a:r>
              <a:rPr lang="en-US" sz="2400" b="1" dirty="0" err="1" smtClean="0">
                <a:solidFill>
                  <a:srgbClr val="0070C0"/>
                </a:solidFill>
              </a:rPr>
              <a:t>lw</a:t>
            </a: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r>
              <a:rPr lang="en-US" sz="2400" b="1" dirty="0">
                <a:solidFill>
                  <a:srgbClr val="0070C0"/>
                </a:solidFill>
              </a:rPr>
              <a:t>		$t0,1200($s1)</a:t>
            </a:r>
          </a:p>
          <a:p>
            <a:pPr marL="457200" lvl="1" indent="0" algn="l" rtl="0">
              <a:buNone/>
            </a:pPr>
            <a:r>
              <a:rPr lang="en-US" sz="2400" b="1" dirty="0">
                <a:solidFill>
                  <a:srgbClr val="0070C0"/>
                </a:solidFill>
              </a:rPr>
              <a:t>	add  	$t0,$s2,$t0</a:t>
            </a:r>
          </a:p>
          <a:p>
            <a:pPr marL="457200" lvl="1" indent="0" algn="l" rtl="0">
              <a:buNone/>
            </a:pPr>
            <a:r>
              <a:rPr lang="en-US" sz="2400" b="1" dirty="0">
                <a:solidFill>
                  <a:srgbClr val="0070C0"/>
                </a:solidFill>
              </a:rPr>
              <a:t>	</a:t>
            </a:r>
            <a:r>
              <a:rPr lang="en-US" sz="2400" b="1" dirty="0" err="1">
                <a:solidFill>
                  <a:srgbClr val="0070C0"/>
                </a:solidFill>
              </a:rPr>
              <a:t>sw</a:t>
            </a:r>
            <a:r>
              <a:rPr lang="en-US" sz="2400" b="1" dirty="0">
                <a:solidFill>
                  <a:srgbClr val="0070C0"/>
                </a:solidFill>
              </a:rPr>
              <a:t>		$t0,1200($s1)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23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</a:t>
            </a:r>
            <a:r>
              <a:rPr lang="en-US" b="1" dirty="0" smtClean="0"/>
              <a:t>7 Sol.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25</a:t>
            </a:fld>
            <a:endParaRPr lang="ar-E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52675"/>
            <a:ext cx="96012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4679950"/>
            <a:ext cx="96107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1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766299" cy="3796367"/>
          </a:xfrm>
        </p:spPr>
        <p:txBody>
          <a:bodyPr>
            <a:normAutofit fontScale="70000" lnSpcReduction="20000"/>
          </a:bodyPr>
          <a:lstStyle/>
          <a:p>
            <a:pPr algn="just" rtl="0"/>
            <a:r>
              <a:rPr lang="en-US" sz="2900" dirty="0">
                <a:solidFill>
                  <a:srgbClr val="FF0000"/>
                </a:solidFill>
                <a:latin typeface="Comic Sans MS" pitchFamily="66" charset="0"/>
              </a:rPr>
              <a:t>Assuming A is an integer array with base in $s4 and that the compiler associates the integer variables g, i, and n with the registers $s1, $s2, and $s3, respectively </a:t>
            </a:r>
          </a:p>
          <a:p>
            <a:pPr algn="just" rtl="0"/>
            <a:r>
              <a:rPr lang="en-US" sz="2900" dirty="0">
                <a:solidFill>
                  <a:srgbClr val="FF0000"/>
                </a:solidFill>
                <a:latin typeface="Comic Sans MS" pitchFamily="66" charset="0"/>
              </a:rPr>
              <a:t>What is the compiled MIPS assembly code for the following C code segment?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i=0;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while(i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n)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{ 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g = g + A[i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i++;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}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774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</a:t>
            </a:r>
            <a:r>
              <a:rPr lang="en-US" b="1" dirty="0" smtClean="0"/>
              <a:t>1 Sol.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6109"/>
            <a:ext cx="9601196" cy="3976255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add 	$</a:t>
            </a:r>
            <a:r>
              <a:rPr lang="en-US" b="1" dirty="0">
                <a:solidFill>
                  <a:srgbClr val="0070C0"/>
                </a:solidFill>
              </a:rPr>
              <a:t>s2, $zero, $</a:t>
            </a:r>
            <a:r>
              <a:rPr lang="en-US" b="1" dirty="0" smtClean="0">
                <a:solidFill>
                  <a:srgbClr val="0070C0"/>
                </a:solidFill>
              </a:rPr>
              <a:t>zero				# </a:t>
            </a:r>
            <a:r>
              <a:rPr lang="en-US" b="1" dirty="0">
                <a:solidFill>
                  <a:srgbClr val="0070C0"/>
                </a:solidFill>
              </a:rPr>
              <a:t>i = 0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while: 	</a:t>
            </a:r>
            <a:r>
              <a:rPr lang="en-US" b="1" dirty="0" err="1" smtClean="0">
                <a:solidFill>
                  <a:srgbClr val="0070C0"/>
                </a:solidFill>
              </a:rPr>
              <a:t>slt</a:t>
            </a:r>
            <a:r>
              <a:rPr lang="en-US" b="1" dirty="0" smtClean="0">
                <a:solidFill>
                  <a:srgbClr val="0070C0"/>
                </a:solidFill>
              </a:rPr>
              <a:t> 		$t0</a:t>
            </a:r>
            <a:r>
              <a:rPr lang="en-US" b="1" dirty="0">
                <a:solidFill>
                  <a:srgbClr val="0070C0"/>
                </a:solidFill>
              </a:rPr>
              <a:t>, $s2, $</a:t>
            </a:r>
            <a:r>
              <a:rPr lang="en-US" b="1" dirty="0" smtClean="0">
                <a:solidFill>
                  <a:srgbClr val="0070C0"/>
                </a:solidFill>
              </a:rPr>
              <a:t>s3					# </a:t>
            </a:r>
            <a:r>
              <a:rPr lang="en-US" b="1" dirty="0">
                <a:solidFill>
                  <a:srgbClr val="0070C0"/>
                </a:solidFill>
              </a:rPr>
              <a:t>test if i &lt; n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dirty="0" err="1" smtClean="0">
                <a:solidFill>
                  <a:srgbClr val="0070C0"/>
                </a:solidFill>
              </a:rPr>
              <a:t>beq</a:t>
            </a:r>
            <a:r>
              <a:rPr lang="en-US" b="1" dirty="0" smtClean="0">
                <a:solidFill>
                  <a:srgbClr val="0070C0"/>
                </a:solidFill>
              </a:rPr>
              <a:t> 	$</a:t>
            </a:r>
            <a:r>
              <a:rPr lang="en-US" b="1" dirty="0">
                <a:solidFill>
                  <a:srgbClr val="0070C0"/>
                </a:solidFill>
              </a:rPr>
              <a:t>t0, $zero, Exit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dirty="0" err="1" smtClean="0">
                <a:solidFill>
                  <a:srgbClr val="0070C0"/>
                </a:solidFill>
              </a:rPr>
              <a:t>sll</a:t>
            </a:r>
            <a:r>
              <a:rPr lang="en-US" b="1" dirty="0" smtClean="0">
                <a:solidFill>
                  <a:srgbClr val="0070C0"/>
                </a:solidFill>
              </a:rPr>
              <a:t> 		$</a:t>
            </a:r>
            <a:r>
              <a:rPr lang="en-US" b="1" dirty="0">
                <a:solidFill>
                  <a:srgbClr val="0070C0"/>
                </a:solidFill>
              </a:rPr>
              <a:t>t1, $s2, 2 </a:t>
            </a:r>
            <a:r>
              <a:rPr lang="en-US" b="1" dirty="0" smtClean="0">
                <a:solidFill>
                  <a:srgbClr val="0070C0"/>
                </a:solidFill>
              </a:rPr>
              <a:t>					# </a:t>
            </a:r>
            <a:r>
              <a:rPr lang="en-US" b="1" dirty="0">
                <a:solidFill>
                  <a:srgbClr val="0070C0"/>
                </a:solidFill>
              </a:rPr>
              <a:t>$t1 = 4*i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add 	$</a:t>
            </a:r>
            <a:r>
              <a:rPr lang="en-US" b="1" dirty="0">
                <a:solidFill>
                  <a:srgbClr val="0070C0"/>
                </a:solidFill>
              </a:rPr>
              <a:t>t1, $t1, $</a:t>
            </a:r>
            <a:r>
              <a:rPr lang="en-US" b="1" dirty="0" smtClean="0">
                <a:solidFill>
                  <a:srgbClr val="0070C0"/>
                </a:solidFill>
              </a:rPr>
              <a:t>s4					# </a:t>
            </a:r>
            <a:r>
              <a:rPr lang="en-US" b="1" dirty="0">
                <a:solidFill>
                  <a:srgbClr val="0070C0"/>
                </a:solidFill>
              </a:rPr>
              <a:t>$t1 has address of A[i]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dirty="0" err="1" smtClean="0">
                <a:solidFill>
                  <a:srgbClr val="0070C0"/>
                </a:solidFill>
              </a:rPr>
              <a:t>lw</a:t>
            </a:r>
            <a:r>
              <a:rPr lang="en-US" b="1" dirty="0" smtClean="0">
                <a:solidFill>
                  <a:srgbClr val="0070C0"/>
                </a:solidFill>
              </a:rPr>
              <a:t> 		$</a:t>
            </a:r>
            <a:r>
              <a:rPr lang="en-US" b="1" dirty="0">
                <a:solidFill>
                  <a:srgbClr val="0070C0"/>
                </a:solidFill>
              </a:rPr>
              <a:t>t2, 0 ($t1</a:t>
            </a:r>
            <a:r>
              <a:rPr lang="en-US" b="1" dirty="0" smtClean="0">
                <a:solidFill>
                  <a:srgbClr val="0070C0"/>
                </a:solidFill>
              </a:rPr>
              <a:t>)					# </a:t>
            </a:r>
            <a:r>
              <a:rPr lang="en-US" b="1" dirty="0">
                <a:solidFill>
                  <a:srgbClr val="0070C0"/>
                </a:solidFill>
              </a:rPr>
              <a:t>$t2 = A[i]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add		 $</a:t>
            </a:r>
            <a:r>
              <a:rPr lang="en-US" b="1" dirty="0">
                <a:solidFill>
                  <a:srgbClr val="0070C0"/>
                </a:solidFill>
              </a:rPr>
              <a:t>s1, $s1, $t2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dirty="0" err="1" smtClean="0">
                <a:solidFill>
                  <a:srgbClr val="0070C0"/>
                </a:solidFill>
              </a:rPr>
              <a:t>addi</a:t>
            </a:r>
            <a:r>
              <a:rPr lang="en-US" b="1" dirty="0" smtClean="0">
                <a:solidFill>
                  <a:srgbClr val="0070C0"/>
                </a:solidFill>
              </a:rPr>
              <a:t> 	$</a:t>
            </a:r>
            <a:r>
              <a:rPr lang="en-US" b="1" dirty="0">
                <a:solidFill>
                  <a:srgbClr val="0070C0"/>
                </a:solidFill>
              </a:rPr>
              <a:t>s2, $s2, </a:t>
            </a:r>
            <a:r>
              <a:rPr lang="en-US" b="1" dirty="0" smtClean="0">
                <a:solidFill>
                  <a:srgbClr val="0070C0"/>
                </a:solidFill>
              </a:rPr>
              <a:t>1					# </a:t>
            </a:r>
            <a:r>
              <a:rPr lang="en-US" b="1" dirty="0">
                <a:solidFill>
                  <a:srgbClr val="0070C0"/>
                </a:solidFill>
              </a:rPr>
              <a:t>increment i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	j 		while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Exit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30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Decision Making Instructions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There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are two ways to implement case/switch statements: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–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Turn </a:t>
            </a:r>
            <a:r>
              <a:rPr lang="en-US" dirty="0">
                <a:latin typeface="Comic Sans MS" pitchFamily="66" charset="0"/>
              </a:rPr>
              <a:t>a switch statement into a chain of if-then-else statements in the high-level language and then into chained conditional </a:t>
            </a:r>
            <a:r>
              <a:rPr lang="en-US" dirty="0" smtClean="0">
                <a:latin typeface="Comic Sans MS" pitchFamily="66" charset="0"/>
              </a:rPr>
              <a:t>jumps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MIPS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dirty="0">
                <a:latin typeface="Comic Sans MS" pitchFamily="66" charset="0"/>
              </a:rPr>
              <a:t>Encode a table of addresses of alternative instruction sequences, called a jump address table 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Jump Table</a:t>
            </a:r>
            <a:r>
              <a:rPr lang="en-US" dirty="0" smtClean="0">
                <a:latin typeface="Comic Sans MS" pitchFamily="66" charset="0"/>
              </a:rPr>
              <a:t>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25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796152" cy="3641987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Assume the six integer variables f through k correspond to the six registers $s0 through $s5 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What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is the compiled MIPS assembly code for the following C code segment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lvl="1" indent="0" algn="l" rtl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switch </a:t>
            </a:r>
            <a:r>
              <a:rPr lang="en-US" b="1" dirty="0">
                <a:solidFill>
                  <a:srgbClr val="0070C0"/>
                </a:solidFill>
              </a:rPr>
              <a:t>(k)</a:t>
            </a:r>
          </a:p>
          <a:p>
            <a:pPr marL="457200" lvl="1" indent="0" algn="l" rtl="0">
              <a:lnSpc>
                <a:spcPct val="8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{</a:t>
            </a:r>
          </a:p>
          <a:p>
            <a:pPr marL="457200" lvl="2" indent="0"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 </a:t>
            </a:r>
            <a:r>
              <a:rPr lang="en-US" sz="2000" b="1" dirty="0">
                <a:solidFill>
                  <a:srgbClr val="0070C0"/>
                </a:solidFill>
              </a:rPr>
              <a:t>case 0: f = i + j; break;</a:t>
            </a:r>
          </a:p>
          <a:p>
            <a:pPr marL="457200" lvl="2" indent="0"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 </a:t>
            </a:r>
            <a:r>
              <a:rPr lang="en-US" sz="2000" b="1" dirty="0">
                <a:solidFill>
                  <a:srgbClr val="0070C0"/>
                </a:solidFill>
              </a:rPr>
              <a:t>case 1: f = g + h; break;</a:t>
            </a:r>
          </a:p>
          <a:p>
            <a:pPr marL="457200" lvl="2" indent="0" algn="l" rt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	case </a:t>
            </a:r>
            <a:r>
              <a:rPr lang="en-US" sz="2000" b="1" dirty="0">
                <a:solidFill>
                  <a:srgbClr val="0070C0"/>
                </a:solidFill>
              </a:rPr>
              <a:t>2: f = g -h; break; </a:t>
            </a:r>
          </a:p>
          <a:p>
            <a:pPr marL="457200" lvl="2" indent="0"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case </a:t>
            </a:r>
            <a:r>
              <a:rPr lang="en-US" sz="2000" b="1" dirty="0">
                <a:solidFill>
                  <a:srgbClr val="0070C0"/>
                </a:solidFill>
              </a:rPr>
              <a:t>3: f = i -j; break; </a:t>
            </a:r>
          </a:p>
          <a:p>
            <a:pPr marL="457200" lvl="1" indent="0" algn="l" rtl="0">
              <a:lnSpc>
                <a:spcPct val="8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Exercise 2 Sol.</a:t>
            </a:r>
            <a:br>
              <a:rPr lang="en-US" b="1" dirty="0" smtClean="0"/>
            </a:br>
            <a:r>
              <a:rPr lang="en-US" b="1" dirty="0" smtClean="0"/>
              <a:t>Chain of if-else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58860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b="1" dirty="0" err="1">
                <a:solidFill>
                  <a:srgbClr val="0070C0"/>
                </a:solidFill>
              </a:rPr>
              <a:t>beq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$s5,$</a:t>
            </a:r>
            <a:r>
              <a:rPr lang="en-US" b="1" dirty="0">
                <a:solidFill>
                  <a:srgbClr val="0070C0"/>
                </a:solidFill>
              </a:rPr>
              <a:t>zero, </a:t>
            </a:r>
            <a:r>
              <a:rPr lang="en-US" b="1" dirty="0" smtClean="0">
                <a:solidFill>
                  <a:srgbClr val="0070C0"/>
                </a:solidFill>
              </a:rPr>
              <a:t>L0		# if k=0 branch to L0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add </a:t>
            </a:r>
            <a:r>
              <a:rPr lang="en-US" b="1" dirty="0" smtClean="0">
                <a:solidFill>
                  <a:srgbClr val="0070C0"/>
                </a:solidFill>
              </a:rPr>
              <a:t>	$</a:t>
            </a:r>
            <a:r>
              <a:rPr lang="en-US" b="1" dirty="0">
                <a:solidFill>
                  <a:srgbClr val="0070C0"/>
                </a:solidFill>
              </a:rPr>
              <a:t>t0,$zero, $</a:t>
            </a:r>
            <a:r>
              <a:rPr lang="en-US" b="1" dirty="0" smtClean="0">
                <a:solidFill>
                  <a:srgbClr val="0070C0"/>
                </a:solidFill>
              </a:rPr>
              <a:t>zero		# $t0=0 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err="1">
                <a:solidFill>
                  <a:srgbClr val="0070C0"/>
                </a:solidFill>
              </a:rPr>
              <a:t>addi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$t0</a:t>
            </a:r>
            <a:r>
              <a:rPr lang="en-US" b="1" dirty="0" smtClean="0">
                <a:solidFill>
                  <a:srgbClr val="0070C0"/>
                </a:solidFill>
              </a:rPr>
              <a:t>, $</a:t>
            </a:r>
            <a:r>
              <a:rPr lang="en-US" b="1" dirty="0">
                <a:solidFill>
                  <a:srgbClr val="0070C0"/>
                </a:solidFill>
              </a:rPr>
              <a:t>t0</a:t>
            </a:r>
            <a:r>
              <a:rPr lang="en-US" b="1" dirty="0" smtClean="0">
                <a:solidFill>
                  <a:srgbClr val="0070C0"/>
                </a:solidFill>
              </a:rPr>
              <a:t>, 1			# $t0=1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err="1">
                <a:solidFill>
                  <a:srgbClr val="0070C0"/>
                </a:solidFill>
              </a:rPr>
              <a:t>beq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	$</a:t>
            </a:r>
            <a:r>
              <a:rPr lang="en-US" b="1" dirty="0" smtClean="0">
                <a:solidFill>
                  <a:srgbClr val="0070C0"/>
                </a:solidFill>
              </a:rPr>
              <a:t>s5, </a:t>
            </a:r>
            <a:r>
              <a:rPr lang="en-US" b="1" dirty="0">
                <a:solidFill>
                  <a:srgbClr val="0070C0"/>
                </a:solidFill>
              </a:rPr>
              <a:t>$t0, </a:t>
            </a:r>
            <a:r>
              <a:rPr lang="en-US" b="1" dirty="0" smtClean="0">
                <a:solidFill>
                  <a:srgbClr val="0070C0"/>
                </a:solidFill>
              </a:rPr>
              <a:t>L1			# if k=1 branch to L1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addi</a:t>
            </a:r>
            <a:r>
              <a:rPr lang="en-US" b="1" dirty="0" smtClean="0">
                <a:solidFill>
                  <a:srgbClr val="0070C0"/>
                </a:solidFill>
              </a:rPr>
              <a:t>	 </a:t>
            </a:r>
            <a:r>
              <a:rPr lang="en-US" b="1" dirty="0">
                <a:solidFill>
                  <a:srgbClr val="0070C0"/>
                </a:solidFill>
              </a:rPr>
              <a:t>$t0</a:t>
            </a:r>
            <a:r>
              <a:rPr lang="en-US" b="1" dirty="0" smtClean="0">
                <a:solidFill>
                  <a:srgbClr val="0070C0"/>
                </a:solidFill>
              </a:rPr>
              <a:t>, $</a:t>
            </a:r>
            <a:r>
              <a:rPr lang="en-US" b="1" dirty="0">
                <a:solidFill>
                  <a:srgbClr val="0070C0"/>
                </a:solidFill>
              </a:rPr>
              <a:t>t0</a:t>
            </a:r>
            <a:r>
              <a:rPr lang="en-US" b="1" dirty="0" smtClean="0">
                <a:solidFill>
                  <a:srgbClr val="0070C0"/>
                </a:solidFill>
              </a:rPr>
              <a:t>, 1			# $t0=2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err="1">
                <a:solidFill>
                  <a:srgbClr val="0070C0"/>
                </a:solidFill>
              </a:rPr>
              <a:t>beq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	$</a:t>
            </a:r>
            <a:r>
              <a:rPr lang="en-US" b="1" dirty="0" smtClean="0">
                <a:solidFill>
                  <a:srgbClr val="0070C0"/>
                </a:solidFill>
              </a:rPr>
              <a:t>s5, </a:t>
            </a:r>
            <a:r>
              <a:rPr lang="en-US" b="1" dirty="0">
                <a:solidFill>
                  <a:srgbClr val="0070C0"/>
                </a:solidFill>
              </a:rPr>
              <a:t>$t0, </a:t>
            </a:r>
            <a:r>
              <a:rPr lang="en-US" b="1" dirty="0" smtClean="0">
                <a:solidFill>
                  <a:srgbClr val="0070C0"/>
                </a:solidFill>
              </a:rPr>
              <a:t>L2			# </a:t>
            </a:r>
            <a:r>
              <a:rPr lang="en-US" b="1" dirty="0">
                <a:solidFill>
                  <a:srgbClr val="0070C0"/>
                </a:solidFill>
              </a:rPr>
              <a:t>if </a:t>
            </a:r>
            <a:r>
              <a:rPr lang="en-US" b="1" dirty="0" smtClean="0">
                <a:solidFill>
                  <a:srgbClr val="0070C0"/>
                </a:solidFill>
              </a:rPr>
              <a:t>k=2 </a:t>
            </a:r>
            <a:r>
              <a:rPr lang="en-US" b="1" dirty="0">
                <a:solidFill>
                  <a:srgbClr val="0070C0"/>
                </a:solidFill>
              </a:rPr>
              <a:t>branch to L2</a:t>
            </a:r>
          </a:p>
          <a:p>
            <a:pPr marL="0" indent="0" algn="l" rtl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addi</a:t>
            </a:r>
            <a:r>
              <a:rPr lang="en-US" b="1" dirty="0" smtClean="0">
                <a:solidFill>
                  <a:srgbClr val="0070C0"/>
                </a:solidFill>
              </a:rPr>
              <a:t>	 $t0, $t0, 1			# $t0=3			</a:t>
            </a:r>
          </a:p>
          <a:p>
            <a:pPr marL="0" indent="0" algn="l" rtl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beq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	$</a:t>
            </a:r>
            <a:r>
              <a:rPr lang="en-US" b="1" dirty="0" smtClean="0">
                <a:solidFill>
                  <a:srgbClr val="0070C0"/>
                </a:solidFill>
              </a:rPr>
              <a:t>s5, </a:t>
            </a:r>
            <a:r>
              <a:rPr lang="en-US" b="1" dirty="0">
                <a:solidFill>
                  <a:srgbClr val="0070C0"/>
                </a:solidFill>
              </a:rPr>
              <a:t>$t0, </a:t>
            </a:r>
            <a:r>
              <a:rPr lang="en-US" b="1" dirty="0" smtClean="0">
                <a:solidFill>
                  <a:srgbClr val="0070C0"/>
                </a:solidFill>
              </a:rPr>
              <a:t>L3			# if k=2 branch to L3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j	</a:t>
            </a:r>
            <a:r>
              <a:rPr lang="en-US" b="1" dirty="0" smtClean="0">
                <a:solidFill>
                  <a:srgbClr val="0070C0"/>
                </a:solidFill>
              </a:rPr>
              <a:t>	Exit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55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Exercise 2 Sol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/>
              <a:t>Chain of if-else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09431"/>
            <a:ext cx="9601196" cy="3318936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b="1" dirty="0">
                <a:solidFill>
                  <a:srgbClr val="0070C0"/>
                </a:solidFill>
              </a:rPr>
              <a:t>L0</a:t>
            </a:r>
            <a:r>
              <a:rPr lang="en-US" sz="2000" b="1" dirty="0" smtClean="0">
                <a:solidFill>
                  <a:srgbClr val="0070C0"/>
                </a:solidFill>
              </a:rPr>
              <a:t>:	add		$s0</a:t>
            </a:r>
            <a:r>
              <a:rPr lang="en-US" sz="2000" b="1" dirty="0">
                <a:solidFill>
                  <a:srgbClr val="0070C0"/>
                </a:solidFill>
              </a:rPr>
              <a:t>,$s3, $</a:t>
            </a:r>
            <a:r>
              <a:rPr lang="en-US" sz="2000" b="1" dirty="0" smtClean="0">
                <a:solidFill>
                  <a:srgbClr val="0070C0"/>
                </a:solidFill>
              </a:rPr>
              <a:t>s4		# </a:t>
            </a:r>
            <a:r>
              <a:rPr lang="en-US" sz="2000" b="1" dirty="0">
                <a:solidFill>
                  <a:srgbClr val="0070C0"/>
                </a:solidFill>
              </a:rPr>
              <a:t>f = i + j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j		Exit			# </a:t>
            </a:r>
            <a:r>
              <a:rPr lang="en-US" sz="2000" b="1" dirty="0">
                <a:solidFill>
                  <a:srgbClr val="0070C0"/>
                </a:solidFill>
              </a:rPr>
              <a:t>break 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0070C0"/>
                </a:solidFill>
              </a:rPr>
              <a:t>L1</a:t>
            </a:r>
            <a:r>
              <a:rPr lang="en-US" sz="2000" b="1" dirty="0" smtClean="0">
                <a:solidFill>
                  <a:srgbClr val="0070C0"/>
                </a:solidFill>
              </a:rPr>
              <a:t>:	add$</a:t>
            </a:r>
            <a:r>
              <a:rPr lang="en-US" sz="2000" b="1" smtClean="0">
                <a:solidFill>
                  <a:srgbClr val="0070C0"/>
                </a:solidFill>
              </a:rPr>
              <a:t>	</a:t>
            </a:r>
            <a:r>
              <a:rPr lang="en-US" sz="2000" b="1" smtClean="0">
                <a:solidFill>
                  <a:srgbClr val="0070C0"/>
                </a:solidFill>
              </a:rPr>
              <a:t>$s0</a:t>
            </a:r>
            <a:r>
              <a:rPr lang="en-US" sz="2000" b="1" dirty="0">
                <a:solidFill>
                  <a:srgbClr val="0070C0"/>
                </a:solidFill>
              </a:rPr>
              <a:t>,$s1, $s2 </a:t>
            </a:r>
            <a:r>
              <a:rPr lang="en-US" sz="2000" b="1" dirty="0" smtClean="0">
                <a:solidFill>
                  <a:srgbClr val="0070C0"/>
                </a:solidFill>
              </a:rPr>
              <a:t>		# </a:t>
            </a:r>
            <a:r>
              <a:rPr lang="en-US" sz="2000" b="1" dirty="0">
                <a:solidFill>
                  <a:srgbClr val="0070C0"/>
                </a:solidFill>
              </a:rPr>
              <a:t>f = g + h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j		Exit			# </a:t>
            </a:r>
            <a:r>
              <a:rPr lang="en-US" sz="2000" b="1" dirty="0">
                <a:solidFill>
                  <a:srgbClr val="0070C0"/>
                </a:solidFill>
              </a:rPr>
              <a:t>break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0070C0"/>
                </a:solidFill>
              </a:rPr>
              <a:t> L2</a:t>
            </a:r>
            <a:r>
              <a:rPr lang="en-US" sz="2000" b="1" dirty="0" smtClean="0">
                <a:solidFill>
                  <a:srgbClr val="0070C0"/>
                </a:solidFill>
              </a:rPr>
              <a:t>:	sub		$s0</a:t>
            </a:r>
            <a:r>
              <a:rPr lang="en-US" sz="2000" b="1" dirty="0">
                <a:solidFill>
                  <a:srgbClr val="0070C0"/>
                </a:solidFill>
              </a:rPr>
              <a:t>,$s1, $</a:t>
            </a:r>
            <a:r>
              <a:rPr lang="en-US" sz="2000" b="1" dirty="0" smtClean="0">
                <a:solidFill>
                  <a:srgbClr val="0070C0"/>
                </a:solidFill>
              </a:rPr>
              <a:t>s2		# </a:t>
            </a:r>
            <a:r>
              <a:rPr lang="en-US" sz="2000" b="1" dirty="0">
                <a:solidFill>
                  <a:srgbClr val="0070C0"/>
                </a:solidFill>
              </a:rPr>
              <a:t>f = g –h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	j		Exit			# </a:t>
            </a:r>
            <a:r>
              <a:rPr lang="en-US" sz="2000" b="1" dirty="0">
                <a:solidFill>
                  <a:srgbClr val="0070C0"/>
                </a:solidFill>
              </a:rPr>
              <a:t>break 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0070C0"/>
                </a:solidFill>
              </a:rPr>
              <a:t>L3</a:t>
            </a:r>
            <a:r>
              <a:rPr lang="en-US" sz="2000" b="1" dirty="0" smtClean="0">
                <a:solidFill>
                  <a:srgbClr val="0070C0"/>
                </a:solidFill>
              </a:rPr>
              <a:t>:	sub		$s0</a:t>
            </a:r>
            <a:r>
              <a:rPr lang="en-US" sz="2000" b="1" dirty="0">
                <a:solidFill>
                  <a:srgbClr val="0070C0"/>
                </a:solidFill>
              </a:rPr>
              <a:t>,$s3, $</a:t>
            </a:r>
            <a:r>
              <a:rPr lang="en-US" sz="2000" b="1" dirty="0" smtClean="0">
                <a:solidFill>
                  <a:srgbClr val="0070C0"/>
                </a:solidFill>
              </a:rPr>
              <a:t>s4		# </a:t>
            </a:r>
            <a:r>
              <a:rPr lang="en-US" sz="2000" b="1" dirty="0">
                <a:solidFill>
                  <a:srgbClr val="0070C0"/>
                </a:solidFill>
              </a:rPr>
              <a:t>f = i –j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j		Exit			# </a:t>
            </a:r>
            <a:r>
              <a:rPr lang="en-US" sz="2000" b="1" dirty="0">
                <a:solidFill>
                  <a:srgbClr val="0070C0"/>
                </a:solidFill>
              </a:rPr>
              <a:t>break 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0070C0"/>
                </a:solidFill>
              </a:rPr>
              <a:t>Exit: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211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Exercise 2 Sol.</a:t>
            </a:r>
            <a:br>
              <a:rPr lang="en-US" b="1" dirty="0"/>
            </a:br>
            <a:r>
              <a:rPr lang="en-US" b="1" dirty="0" smtClean="0"/>
              <a:t>Jump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/>
            <a:r>
              <a:rPr lang="en-US" dirty="0">
                <a:latin typeface="Comic Sans MS" pitchFamily="66" charset="0"/>
              </a:rPr>
              <a:t>the Jump Table is just an array of words containing addresses that correspond to labels in the code </a:t>
            </a:r>
          </a:p>
          <a:p>
            <a:pPr algn="just" rtl="0"/>
            <a:r>
              <a:rPr lang="en-US" dirty="0">
                <a:latin typeface="Comic Sans MS" pitchFamily="66" charset="0"/>
              </a:rPr>
              <a:t>the program loads the appropriate entry from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JumpTable</a:t>
            </a:r>
            <a:r>
              <a:rPr lang="en-US" dirty="0">
                <a:latin typeface="Comic Sans MS" pitchFamily="66" charset="0"/>
              </a:rPr>
              <a:t> into a register and then it jumps to the proper address using a jump register (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jr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algn="just" rtl="0"/>
            <a:r>
              <a:rPr lang="en-US" dirty="0">
                <a:latin typeface="Comic Sans MS" pitchFamily="66" charset="0"/>
              </a:rPr>
              <a:t>To access the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JumpTable</a:t>
            </a:r>
            <a:r>
              <a:rPr lang="en-US" dirty="0">
                <a:latin typeface="Comic Sans MS" pitchFamily="66" charset="0"/>
              </a:rPr>
              <a:t>, assume that four sequential words in memory, starting at an address contained in register $t4, have addresses corresponding to the labels L0, L1, L2, and L3</a:t>
            </a:r>
          </a:p>
          <a:p>
            <a:pPr algn="just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100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496</Words>
  <Application>Microsoft Office PowerPoint</Application>
  <PresentationFormat>Custom</PresentationFormat>
  <Paragraphs>159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Organic</vt:lpstr>
      <vt:lpstr>Computer Organization</vt:lpstr>
      <vt:lpstr>Instructions</vt:lpstr>
      <vt:lpstr>Exercise 1</vt:lpstr>
      <vt:lpstr>Exercise 1 Sol.</vt:lpstr>
      <vt:lpstr>Decision Making Instructions (cont.)</vt:lpstr>
      <vt:lpstr>Exercise 2</vt:lpstr>
      <vt:lpstr>Exercise 2 Sol. Chain of if-else</vt:lpstr>
      <vt:lpstr>Exercise 2 Sol. Chain of if-else</vt:lpstr>
      <vt:lpstr>Exercise 2 Sol. Jump Table</vt:lpstr>
      <vt:lpstr>Exercise 2 Sol. Jump Table</vt:lpstr>
      <vt:lpstr>Exercise 2 Sol. Jump Table</vt:lpstr>
      <vt:lpstr>Instruction Formats </vt:lpstr>
      <vt:lpstr>Instruction Formats (cont.)</vt:lpstr>
      <vt:lpstr>Instruction Formats (cont.)</vt:lpstr>
      <vt:lpstr>PowerPoint Presentation</vt:lpstr>
      <vt:lpstr>Exercise 3</vt:lpstr>
      <vt:lpstr>Exercise 3 Sol.</vt:lpstr>
      <vt:lpstr>Exercise 4</vt:lpstr>
      <vt:lpstr>Exercise 4 Sol.</vt:lpstr>
      <vt:lpstr>Exercise 5</vt:lpstr>
      <vt:lpstr>Exercise 5 Sol.</vt:lpstr>
      <vt:lpstr>Exercise 6</vt:lpstr>
      <vt:lpstr>Exercise 6 Sol.</vt:lpstr>
      <vt:lpstr>Exercise 7</vt:lpstr>
      <vt:lpstr>Exercise 7 Sol.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</dc:title>
  <dc:creator>Sara</dc:creator>
  <cp:lastModifiedBy>ALi</cp:lastModifiedBy>
  <cp:revision>207</cp:revision>
  <dcterms:created xsi:type="dcterms:W3CDTF">2015-10-20T10:51:12Z</dcterms:created>
  <dcterms:modified xsi:type="dcterms:W3CDTF">2015-11-04T18:35:58Z</dcterms:modified>
</cp:coreProperties>
</file>